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Petrona" charset="1" panose="02000503020000020003"/>
      <p:regular r:id="rId17"/>
    </p:embeddedFont>
    <p:embeddedFont>
      <p:font typeface="Inter" charset="1" panose="020B05020300000000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notesMasters/notesMaster1.xml" Type="http://schemas.openxmlformats.org/officeDocument/2006/relationships/notesMaster"/><Relationship Id="rId15" Target="theme/theme2.xml" Type="http://schemas.openxmlformats.org/officeDocument/2006/relationships/theme"/><Relationship Id="rId16" Target="notesSlides/notesSlide1.xml" Type="http://schemas.openxmlformats.org/officeDocument/2006/relationships/notes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notesSlides/notesSlide2.xml" Type="http://schemas.openxmlformats.org/officeDocument/2006/relationships/notesSlide"/><Relationship Id="rId2" Target="presProps.xml" Type="http://schemas.openxmlformats.org/officeDocument/2006/relationships/presProps"/><Relationship Id="rId20" Target="notesSlides/notesSlide3.xml" Type="http://schemas.openxmlformats.org/officeDocument/2006/relationships/notesSlide"/><Relationship Id="rId21" Target="notesSlides/notesSlide4.xml" Type="http://schemas.openxmlformats.org/officeDocument/2006/relationships/notesSlide"/><Relationship Id="rId22" Target="notesSlides/notesSlide5.xml" Type="http://schemas.openxmlformats.org/officeDocument/2006/relationships/notesSlide"/><Relationship Id="rId23" Target="notesSlides/notesSlide6.xml" Type="http://schemas.openxmlformats.org/officeDocument/2006/relationships/notesSlide"/><Relationship Id="rId24" Target="notesSlides/notesSlide7.xml" Type="http://schemas.openxmlformats.org/officeDocument/2006/relationships/notesSlide"/><Relationship Id="rId25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6.png" Type="http://schemas.openxmlformats.org/officeDocument/2006/relationships/image"/><Relationship Id="rId9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png" Type="http://schemas.openxmlformats.org/officeDocument/2006/relationships/image"/><Relationship Id="rId11" Target="../media/image16.png" Type="http://schemas.openxmlformats.org/officeDocument/2006/relationships/image"/><Relationship Id="rId12" Target="../media/image17.png" Type="http://schemas.openxmlformats.org/officeDocument/2006/relationships/image"/><Relationship Id="rId13" Target="../media/image18.png" Type="http://schemas.openxmlformats.org/officeDocument/2006/relationships/image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1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209088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3704927"/>
            <a:ext cx="9445526" cy="1908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Identifying Real-World Data Science Problems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92238" y="6347500"/>
            <a:ext cx="463154" cy="463154"/>
            <a:chOff x="0" y="0"/>
            <a:chExt cx="617538" cy="61753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604901" cy="604901"/>
            </a:xfrm>
            <a:custGeom>
              <a:avLst/>
              <a:gdLst/>
              <a:ahLst/>
              <a:cxnLst/>
              <a:rect r="r" b="b" t="t" l="l"/>
              <a:pathLst>
                <a:path h="604901" w="604901">
                  <a:moveTo>
                    <a:pt x="0" y="302387"/>
                  </a:moveTo>
                  <a:cubicBezTo>
                    <a:pt x="0" y="135382"/>
                    <a:pt x="135382" y="0"/>
                    <a:pt x="302387" y="0"/>
                  </a:cubicBezTo>
                  <a:cubicBezTo>
                    <a:pt x="469392" y="0"/>
                    <a:pt x="604901" y="135382"/>
                    <a:pt x="604901" y="302387"/>
                  </a:cubicBezTo>
                  <a:cubicBezTo>
                    <a:pt x="604901" y="469392"/>
                    <a:pt x="469392" y="604901"/>
                    <a:pt x="302387" y="604901"/>
                  </a:cubicBezTo>
                  <a:cubicBezTo>
                    <a:pt x="135382" y="604901"/>
                    <a:pt x="0" y="469392"/>
                    <a:pt x="0" y="302387"/>
                  </a:cubicBezTo>
                  <a:close/>
                </a:path>
              </a:pathLst>
            </a:custGeom>
            <a:solidFill>
              <a:srgbClr val="866FB7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17601" cy="617601"/>
            </a:xfrm>
            <a:custGeom>
              <a:avLst/>
              <a:gdLst/>
              <a:ahLst/>
              <a:cxnLst/>
              <a:rect r="r" b="b" t="t" l="l"/>
              <a:pathLst>
                <a:path h="617601" w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38383C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23814" y="6233200"/>
            <a:ext cx="3499491" cy="52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3"/>
              </a:lnSpc>
              <a:spcBef>
                <a:spcPct val="0"/>
              </a:spcBef>
            </a:pPr>
            <a:r>
              <a:rPr lang="en-US" sz="2722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Smit Mevada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850237" y="992981"/>
            <a:ext cx="9445526" cy="1908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Choosing an Industry Focus</a:t>
            </a:r>
          </a:p>
        </p:txBody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7850237" y="3326457"/>
            <a:ext cx="708720" cy="708720"/>
            <a:chOff x="0" y="0"/>
            <a:chExt cx="944960" cy="944960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945007" cy="945007"/>
            </a:xfrm>
            <a:custGeom>
              <a:avLst/>
              <a:gdLst/>
              <a:ahLst/>
              <a:cxnLst/>
              <a:rect r="r" b="b" t="t" l="l"/>
              <a:pathLst>
                <a:path h="945007" w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4" b="4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7850237" y="4360961"/>
            <a:ext cx="3721299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Healthcare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850237" y="4939010"/>
            <a:ext cx="4545509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Patient outcomes, disease prediction.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750105" y="3326457"/>
            <a:ext cx="708720" cy="708720"/>
            <a:chOff x="0" y="0"/>
            <a:chExt cx="944960" cy="944960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945007" cy="945007"/>
            </a:xfrm>
            <a:custGeom>
              <a:avLst/>
              <a:gdLst/>
              <a:ahLst/>
              <a:cxnLst/>
              <a:rect r="r" b="b" t="t" l="l"/>
              <a:pathLst>
                <a:path h="945007" w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4" b="4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750105" y="4360961"/>
            <a:ext cx="3721299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Finance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50105" y="4939010"/>
            <a:ext cx="4545658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Fraud detection, market trends.</a:t>
            </a:r>
          </a:p>
        </p:txBody>
      </p: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7850237" y="6640711"/>
            <a:ext cx="708720" cy="708720"/>
            <a:chOff x="0" y="0"/>
            <a:chExt cx="944960" cy="944960"/>
          </a:xfrm>
        </p:grpSpPr>
        <p:sp>
          <p:nvSpPr>
            <p:cNvPr name="Freeform 20" id="20" descr="preencoded.png"/>
            <p:cNvSpPr/>
            <p:nvPr/>
          </p:nvSpPr>
          <p:spPr>
            <a:xfrm flipH="false" flipV="false" rot="0">
              <a:off x="0" y="0"/>
              <a:ext cx="945007" cy="945007"/>
            </a:xfrm>
            <a:custGeom>
              <a:avLst/>
              <a:gdLst/>
              <a:ahLst/>
              <a:cxnLst/>
              <a:rect r="r" b="b" t="t" l="l"/>
              <a:pathLst>
                <a:path h="945007" w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4" b="4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7850237" y="7675215"/>
            <a:ext cx="3721299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E-commerce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850237" y="8253264"/>
            <a:ext cx="4545509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Customer behaviour, sales forecasting.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1428750"/>
            <a:ext cx="8893225" cy="97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Deep Dive into Healthcare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3086844"/>
            <a:ext cx="3721299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Key Areas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3778300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Predictive diagnostics.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4331047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Personalised treatment plans.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4883795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Operational efficiency.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9499401" y="3150840"/>
            <a:ext cx="7805886" cy="5340846"/>
            <a:chOff x="0" y="0"/>
            <a:chExt cx="10407848" cy="7121128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10407904" cy="7121144"/>
            </a:xfrm>
            <a:custGeom>
              <a:avLst/>
              <a:gdLst/>
              <a:ahLst/>
              <a:cxnLst/>
              <a:rect r="r" b="b" t="t" l="l"/>
              <a:pathLst>
                <a:path h="7121144" w="10407904">
                  <a:moveTo>
                    <a:pt x="0" y="0"/>
                  </a:moveTo>
                  <a:lnTo>
                    <a:pt x="10407904" y="0"/>
                  </a:lnTo>
                  <a:lnTo>
                    <a:pt x="10407904" y="7121144"/>
                  </a:lnTo>
                  <a:lnTo>
                    <a:pt x="0" y="71211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4" t="0" r="-3" b="0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850237" y="2071836"/>
            <a:ext cx="8974336" cy="97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Finance Sector Challenges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7845475" y="3470225"/>
            <a:ext cx="647402" cy="647402"/>
            <a:chOff x="0" y="0"/>
            <a:chExt cx="863203" cy="8632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771632" y="3543746"/>
            <a:ext cx="3721299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Fraud Detection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771632" y="4121795"/>
            <a:ext cx="8524131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Identifying suspicious transactions.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845475" y="5223421"/>
            <a:ext cx="647402" cy="647402"/>
            <a:chOff x="0" y="0"/>
            <a:chExt cx="863203" cy="86320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8771632" y="5296941"/>
            <a:ext cx="3721299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Risk Assessment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71632" y="5874990"/>
            <a:ext cx="8524131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Evaluating creditworthiness.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845475" y="6976616"/>
            <a:ext cx="647402" cy="647402"/>
            <a:chOff x="0" y="0"/>
            <a:chExt cx="863203" cy="86320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8771632" y="7050137"/>
            <a:ext cx="3721299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Algorithmic Trading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771632" y="7628185"/>
            <a:ext cx="8524131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Optimising investment strategies.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1428750"/>
            <a:ext cx="9018240" cy="97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E-commerce Optimisation</a:t>
            </a:r>
          </a:p>
        </p:txBody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992238" y="3150840"/>
            <a:ext cx="7805886" cy="5340846"/>
            <a:chOff x="0" y="0"/>
            <a:chExt cx="10407848" cy="7121128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10407904" cy="7121144"/>
            </a:xfrm>
            <a:custGeom>
              <a:avLst/>
              <a:gdLst/>
              <a:ahLst/>
              <a:cxnLst/>
              <a:rect r="r" b="b" t="t" l="l"/>
              <a:pathLst>
                <a:path h="7121144" w="10407904">
                  <a:moveTo>
                    <a:pt x="0" y="0"/>
                  </a:moveTo>
                  <a:lnTo>
                    <a:pt x="10407904" y="0"/>
                  </a:lnTo>
                  <a:lnTo>
                    <a:pt x="10407904" y="7121144"/>
                  </a:lnTo>
                  <a:lnTo>
                    <a:pt x="0" y="71211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4" t="0" r="-3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9499401" y="3086844"/>
            <a:ext cx="3721299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Customer Insights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99401" y="3778300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Purchase patterns analysis.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99401" y="4331047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Recommendation engines.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99401" y="4883795"/>
            <a:ext cx="780588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Churn prediction.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1494085"/>
            <a:ext cx="10655350" cy="97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Data Science Problem Lifecycle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44316" y="3672929"/>
            <a:ext cx="3721299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Problem Definition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4250977"/>
            <a:ext cx="4873378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Clearly define the issue.</a:t>
            </a:r>
          </a:p>
        </p:txBody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6290816" y="3039070"/>
            <a:ext cx="5706219" cy="5706219"/>
            <a:chOff x="0" y="0"/>
            <a:chExt cx="7608292" cy="7608292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7608316" cy="7608316"/>
            </a:xfrm>
            <a:custGeom>
              <a:avLst/>
              <a:gdLst/>
              <a:ahLst/>
              <a:cxnLst/>
              <a:rect r="r" b="b" t="t" l="l"/>
              <a:pathLst>
                <a:path h="7608316" w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7783414" y="3992910"/>
            <a:ext cx="424160" cy="530275"/>
            <a:chOff x="0" y="0"/>
            <a:chExt cx="565547" cy="707033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565531" cy="707009"/>
            </a:xfrm>
            <a:custGeom>
              <a:avLst/>
              <a:gdLst/>
              <a:ahLst/>
              <a:cxnLst/>
              <a:rect r="r" b="b" t="t" l="l"/>
              <a:pathLst>
                <a:path h="707009" w="565531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30" t="0" r="-233" b="-3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2422237" y="3672929"/>
            <a:ext cx="3721299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Data Collection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422237" y="4250977"/>
            <a:ext cx="4873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Gather relevant datasets.</a:t>
            </a: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6290816" y="3039070"/>
            <a:ext cx="5706219" cy="5706219"/>
            <a:chOff x="0" y="0"/>
            <a:chExt cx="7608292" cy="7608292"/>
          </a:xfrm>
        </p:grpSpPr>
        <p:sp>
          <p:nvSpPr>
            <p:cNvPr name="Freeform 18" id="18" descr="preencoded.png"/>
            <p:cNvSpPr/>
            <p:nvPr/>
          </p:nvSpPr>
          <p:spPr>
            <a:xfrm flipH="false" flipV="false" rot="0">
              <a:off x="0" y="0"/>
              <a:ext cx="7608316" cy="7608316"/>
            </a:xfrm>
            <a:custGeom>
              <a:avLst/>
              <a:gdLst/>
              <a:ahLst/>
              <a:cxnLst/>
              <a:rect r="r" b="b" t="t" l="l"/>
              <a:pathLst>
                <a:path h="7608316" w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10565755" y="4478536"/>
            <a:ext cx="424160" cy="530275"/>
            <a:chOff x="0" y="0"/>
            <a:chExt cx="565547" cy="707033"/>
          </a:xfrm>
        </p:grpSpPr>
        <p:sp>
          <p:nvSpPr>
            <p:cNvPr name="Freeform 20" id="20" descr="preencoded.png"/>
            <p:cNvSpPr/>
            <p:nvPr/>
          </p:nvSpPr>
          <p:spPr>
            <a:xfrm flipH="false" flipV="false" rot="0">
              <a:off x="0" y="0"/>
              <a:ext cx="565531" cy="707009"/>
            </a:xfrm>
            <a:custGeom>
              <a:avLst/>
              <a:gdLst/>
              <a:ahLst/>
              <a:cxnLst/>
              <a:rect r="r" b="b" t="t" l="l"/>
              <a:pathLst>
                <a:path h="707009" w="565531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230" t="0" r="-233" b="-3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2422237" y="6738640"/>
            <a:ext cx="3721299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Analysis &amp; Modelling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422237" y="7316689"/>
            <a:ext cx="4873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Build predictive models.</a:t>
            </a:r>
          </a:p>
        </p:txBody>
      </p:sp>
      <p:grpSp>
        <p:nvGrpSpPr>
          <p:cNvPr name="Group 23" id="23"/>
          <p:cNvGrpSpPr>
            <a:grpSpLocks noChangeAspect="true"/>
          </p:cNvGrpSpPr>
          <p:nvPr/>
        </p:nvGrpSpPr>
        <p:grpSpPr>
          <a:xfrm rot="0">
            <a:off x="6290816" y="3039070"/>
            <a:ext cx="5706219" cy="5706219"/>
            <a:chOff x="0" y="0"/>
            <a:chExt cx="7608292" cy="7608292"/>
          </a:xfrm>
        </p:grpSpPr>
        <p:sp>
          <p:nvSpPr>
            <p:cNvPr name="Freeform 24" id="24" descr="preencoded.png"/>
            <p:cNvSpPr/>
            <p:nvPr/>
          </p:nvSpPr>
          <p:spPr>
            <a:xfrm flipH="false" flipV="false" rot="0">
              <a:off x="0" y="0"/>
              <a:ext cx="7608316" cy="7608316"/>
            </a:xfrm>
            <a:custGeom>
              <a:avLst/>
              <a:gdLst/>
              <a:ahLst/>
              <a:cxnLst/>
              <a:rect r="r" b="b" t="t" l="l"/>
              <a:pathLst>
                <a:path h="7608316" w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</p:grpSp>
      <p:grpSp>
        <p:nvGrpSpPr>
          <p:cNvPr name="Group 25" id="25"/>
          <p:cNvGrpSpPr>
            <a:grpSpLocks noChangeAspect="true"/>
          </p:cNvGrpSpPr>
          <p:nvPr/>
        </p:nvGrpSpPr>
        <p:grpSpPr>
          <a:xfrm rot="0">
            <a:off x="10080129" y="7260877"/>
            <a:ext cx="424160" cy="530275"/>
            <a:chOff x="0" y="0"/>
            <a:chExt cx="565547" cy="707033"/>
          </a:xfrm>
        </p:grpSpPr>
        <p:sp>
          <p:nvSpPr>
            <p:cNvPr name="Freeform 26" id="26" descr="preencoded.png"/>
            <p:cNvSpPr/>
            <p:nvPr/>
          </p:nvSpPr>
          <p:spPr>
            <a:xfrm flipH="false" flipV="false" rot="0">
              <a:off x="0" y="0"/>
              <a:ext cx="565531" cy="707009"/>
            </a:xfrm>
            <a:custGeom>
              <a:avLst/>
              <a:gdLst/>
              <a:ahLst/>
              <a:cxnLst/>
              <a:rect r="r" b="b" t="t" l="l"/>
              <a:pathLst>
                <a:path h="707009" w="565531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-230" t="0" r="-233" b="-3"/>
              </a:stretch>
            </a:blip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396156" y="6511826"/>
            <a:ext cx="4469457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Deployment &amp; Monitoring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92238" y="7089874"/>
            <a:ext cx="4873378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Implement solutions, track performance.</a:t>
            </a:r>
          </a:p>
        </p:txBody>
      </p:sp>
      <p:grpSp>
        <p:nvGrpSpPr>
          <p:cNvPr name="Group 29" id="29"/>
          <p:cNvGrpSpPr>
            <a:grpSpLocks noChangeAspect="true"/>
          </p:cNvGrpSpPr>
          <p:nvPr/>
        </p:nvGrpSpPr>
        <p:grpSpPr>
          <a:xfrm rot="0">
            <a:off x="6290816" y="3039070"/>
            <a:ext cx="5706219" cy="5706219"/>
            <a:chOff x="0" y="0"/>
            <a:chExt cx="7608292" cy="7608292"/>
          </a:xfrm>
        </p:grpSpPr>
        <p:sp>
          <p:nvSpPr>
            <p:cNvPr name="Freeform 30" id="30" descr="preencoded.png"/>
            <p:cNvSpPr/>
            <p:nvPr/>
          </p:nvSpPr>
          <p:spPr>
            <a:xfrm flipH="false" flipV="false" rot="0">
              <a:off x="0" y="0"/>
              <a:ext cx="7608316" cy="7608316"/>
            </a:xfrm>
            <a:custGeom>
              <a:avLst/>
              <a:gdLst/>
              <a:ahLst/>
              <a:cxnLst/>
              <a:rect r="r" b="b" t="t" l="l"/>
              <a:pathLst>
                <a:path h="7608316" w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 l="0" t="0" r="0" b="0"/>
              </a:stretch>
            </a:blipFill>
          </p:spPr>
        </p:sp>
      </p:grpSp>
      <p:grpSp>
        <p:nvGrpSpPr>
          <p:cNvPr name="Group 31" id="31"/>
          <p:cNvGrpSpPr>
            <a:grpSpLocks noChangeAspect="true"/>
          </p:cNvGrpSpPr>
          <p:nvPr/>
        </p:nvGrpSpPr>
        <p:grpSpPr>
          <a:xfrm rot="0">
            <a:off x="7297788" y="6775251"/>
            <a:ext cx="424160" cy="530275"/>
            <a:chOff x="0" y="0"/>
            <a:chExt cx="565547" cy="707033"/>
          </a:xfrm>
        </p:grpSpPr>
        <p:sp>
          <p:nvSpPr>
            <p:cNvPr name="Freeform 32" id="32" descr="preencoded.png"/>
            <p:cNvSpPr/>
            <p:nvPr/>
          </p:nvSpPr>
          <p:spPr>
            <a:xfrm flipH="false" flipV="false" rot="0">
              <a:off x="0" y="0"/>
              <a:ext cx="565531" cy="707009"/>
            </a:xfrm>
            <a:custGeom>
              <a:avLst/>
              <a:gdLst/>
              <a:ahLst/>
              <a:cxnLst/>
              <a:rect r="r" b="b" t="t" l="l"/>
              <a:pathLst>
                <a:path h="707009" w="565531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/>
              <a:stretch>
                <a:fillRect l="-230" t="0" r="-233" b="-3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1909465"/>
            <a:ext cx="9445526" cy="1908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Key Considerations for Success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87475" y="4238179"/>
            <a:ext cx="4590455" cy="2138065"/>
            <a:chOff x="0" y="0"/>
            <a:chExt cx="6120607" cy="285075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6107811" cy="2838069"/>
            </a:xfrm>
            <a:custGeom>
              <a:avLst/>
              <a:gdLst/>
              <a:ahLst/>
              <a:cxnLst/>
              <a:rect r="r" b="b" t="t" l="l"/>
              <a:pathLst>
                <a:path h="2838069" w="6107811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5948680" y="0"/>
                  </a:lnTo>
                  <a:cubicBezTo>
                    <a:pt x="6036564" y="0"/>
                    <a:pt x="6107811" y="71120"/>
                    <a:pt x="6107811" y="158750"/>
                  </a:cubicBezTo>
                  <a:lnTo>
                    <a:pt x="6107811" y="2679319"/>
                  </a:lnTo>
                  <a:cubicBezTo>
                    <a:pt x="6107811" y="2767076"/>
                    <a:pt x="6036564" y="2838069"/>
                    <a:pt x="5948680" y="2838069"/>
                  </a:cubicBezTo>
                  <a:lnTo>
                    <a:pt x="159131" y="2838069"/>
                  </a:lnTo>
                  <a:cubicBezTo>
                    <a:pt x="71247" y="2838069"/>
                    <a:pt x="0" y="2766949"/>
                    <a:pt x="0" y="2679319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120511" cy="2850769"/>
            </a:xfrm>
            <a:custGeom>
              <a:avLst/>
              <a:gdLst/>
              <a:ahLst/>
              <a:cxnLst/>
              <a:rect r="r" b="b" t="t" l="l"/>
              <a:pathLst>
                <a:path h="2850769" w="6120511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5955030" y="0"/>
                  </a:lnTo>
                  <a:lnTo>
                    <a:pt x="5955030" y="6350"/>
                  </a:lnTo>
                  <a:lnTo>
                    <a:pt x="5955030" y="0"/>
                  </a:lnTo>
                  <a:cubicBezTo>
                    <a:pt x="6046470" y="0"/>
                    <a:pt x="6120511" y="73914"/>
                    <a:pt x="6120511" y="165100"/>
                  </a:cubicBezTo>
                  <a:lnTo>
                    <a:pt x="6114161" y="165100"/>
                  </a:lnTo>
                  <a:lnTo>
                    <a:pt x="6120511" y="165100"/>
                  </a:lnTo>
                  <a:lnTo>
                    <a:pt x="6120511" y="2685669"/>
                  </a:lnTo>
                  <a:lnTo>
                    <a:pt x="6114161" y="2685669"/>
                  </a:lnTo>
                  <a:lnTo>
                    <a:pt x="6120511" y="2685669"/>
                  </a:lnTo>
                  <a:cubicBezTo>
                    <a:pt x="6120511" y="2776855"/>
                    <a:pt x="6046343" y="2850769"/>
                    <a:pt x="5955030" y="2850769"/>
                  </a:cubicBezTo>
                  <a:lnTo>
                    <a:pt x="5955030" y="2844419"/>
                  </a:lnTo>
                  <a:lnTo>
                    <a:pt x="5955030" y="2850769"/>
                  </a:lnTo>
                  <a:lnTo>
                    <a:pt x="165481" y="2850769"/>
                  </a:lnTo>
                  <a:lnTo>
                    <a:pt x="165481" y="2844419"/>
                  </a:lnTo>
                  <a:lnTo>
                    <a:pt x="165481" y="2850769"/>
                  </a:lnTo>
                  <a:cubicBezTo>
                    <a:pt x="74041" y="2850769"/>
                    <a:pt x="0" y="2776855"/>
                    <a:pt x="0" y="268566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85669"/>
                  </a:lnTo>
                  <a:lnTo>
                    <a:pt x="6350" y="2685669"/>
                  </a:lnTo>
                  <a:lnTo>
                    <a:pt x="12700" y="2685669"/>
                  </a:lnTo>
                  <a:cubicBezTo>
                    <a:pt x="12700" y="2769870"/>
                    <a:pt x="81153" y="2838069"/>
                    <a:pt x="165481" y="2838069"/>
                  </a:cubicBezTo>
                  <a:lnTo>
                    <a:pt x="5955030" y="2838069"/>
                  </a:lnTo>
                  <a:cubicBezTo>
                    <a:pt x="6039485" y="2838069"/>
                    <a:pt x="6107811" y="2769743"/>
                    <a:pt x="6107811" y="2685669"/>
                  </a:cubicBezTo>
                  <a:lnTo>
                    <a:pt x="6107811" y="165100"/>
                  </a:lnTo>
                  <a:cubicBezTo>
                    <a:pt x="6107811" y="80899"/>
                    <a:pt x="6039358" y="12700"/>
                    <a:pt x="5955030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85280" y="4507409"/>
            <a:ext cx="3721299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Data Quality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85280" y="5085457"/>
            <a:ext cx="3994845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Accurate, complete data is crucial.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5851922" y="4238179"/>
            <a:ext cx="4590604" cy="2138065"/>
            <a:chOff x="0" y="0"/>
            <a:chExt cx="6120805" cy="285075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" y="6350"/>
              <a:ext cx="6108065" cy="2838069"/>
            </a:xfrm>
            <a:custGeom>
              <a:avLst/>
              <a:gdLst/>
              <a:ahLst/>
              <a:cxnLst/>
              <a:rect r="r" b="b" t="t" l="l"/>
              <a:pathLst>
                <a:path h="2838069" w="6108065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5948934" y="0"/>
                  </a:lnTo>
                  <a:cubicBezTo>
                    <a:pt x="6036818" y="0"/>
                    <a:pt x="6108065" y="71120"/>
                    <a:pt x="6108065" y="158750"/>
                  </a:cubicBezTo>
                  <a:lnTo>
                    <a:pt x="6108065" y="2679319"/>
                  </a:lnTo>
                  <a:cubicBezTo>
                    <a:pt x="6108065" y="2767076"/>
                    <a:pt x="6036818" y="2838069"/>
                    <a:pt x="5948934" y="2838069"/>
                  </a:cubicBezTo>
                  <a:lnTo>
                    <a:pt x="159131" y="2838069"/>
                  </a:lnTo>
                  <a:cubicBezTo>
                    <a:pt x="71247" y="2838069"/>
                    <a:pt x="0" y="2766949"/>
                    <a:pt x="0" y="2679319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120765" cy="2850769"/>
            </a:xfrm>
            <a:custGeom>
              <a:avLst/>
              <a:gdLst/>
              <a:ahLst/>
              <a:cxnLst/>
              <a:rect r="r" b="b" t="t" l="l"/>
              <a:pathLst>
                <a:path h="2850769" w="6120765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5955284" y="0"/>
                  </a:lnTo>
                  <a:lnTo>
                    <a:pt x="5955284" y="6350"/>
                  </a:lnTo>
                  <a:lnTo>
                    <a:pt x="5955284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2685669"/>
                  </a:lnTo>
                  <a:lnTo>
                    <a:pt x="6114415" y="2685669"/>
                  </a:lnTo>
                  <a:lnTo>
                    <a:pt x="6120765" y="2685669"/>
                  </a:lnTo>
                  <a:cubicBezTo>
                    <a:pt x="6120765" y="2776855"/>
                    <a:pt x="6046597" y="2850769"/>
                    <a:pt x="5955284" y="2850769"/>
                  </a:cubicBezTo>
                  <a:lnTo>
                    <a:pt x="5955284" y="2844419"/>
                  </a:lnTo>
                  <a:lnTo>
                    <a:pt x="5955284" y="2850769"/>
                  </a:lnTo>
                  <a:lnTo>
                    <a:pt x="165481" y="2850769"/>
                  </a:lnTo>
                  <a:lnTo>
                    <a:pt x="165481" y="2844419"/>
                  </a:lnTo>
                  <a:lnTo>
                    <a:pt x="165481" y="2850769"/>
                  </a:lnTo>
                  <a:cubicBezTo>
                    <a:pt x="74041" y="2850769"/>
                    <a:pt x="0" y="2776855"/>
                    <a:pt x="0" y="268566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85669"/>
                  </a:lnTo>
                  <a:lnTo>
                    <a:pt x="6350" y="2685669"/>
                  </a:lnTo>
                  <a:lnTo>
                    <a:pt x="12700" y="2685669"/>
                  </a:lnTo>
                  <a:cubicBezTo>
                    <a:pt x="12700" y="2769870"/>
                    <a:pt x="81153" y="2838069"/>
                    <a:pt x="165481" y="2838069"/>
                  </a:cubicBezTo>
                  <a:lnTo>
                    <a:pt x="5955284" y="2838069"/>
                  </a:lnTo>
                  <a:cubicBezTo>
                    <a:pt x="6039739" y="2838069"/>
                    <a:pt x="6108065" y="2769743"/>
                    <a:pt x="6108065" y="2685669"/>
                  </a:cubicBezTo>
                  <a:lnTo>
                    <a:pt x="6108065" y="165100"/>
                  </a:lnTo>
                  <a:cubicBezTo>
                    <a:pt x="6108065" y="80899"/>
                    <a:pt x="6039612" y="12700"/>
                    <a:pt x="5955284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6149727" y="4507409"/>
            <a:ext cx="3721299" cy="493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Domain Expertise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149727" y="5085457"/>
            <a:ext cx="3994994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Industry knowledge enhances solutions.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987475" y="6650236"/>
            <a:ext cx="9455051" cy="1684436"/>
            <a:chOff x="0" y="0"/>
            <a:chExt cx="12606735" cy="224591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6350" y="6350"/>
              <a:ext cx="12594082" cy="2233168"/>
            </a:xfrm>
            <a:custGeom>
              <a:avLst/>
              <a:gdLst/>
              <a:ahLst/>
              <a:cxnLst/>
              <a:rect r="r" b="b" t="t" l="l"/>
              <a:pathLst>
                <a:path h="2233168" w="12594082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2434570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074418"/>
                  </a:lnTo>
                  <a:cubicBezTo>
                    <a:pt x="12594082" y="2162048"/>
                    <a:pt x="12522708" y="2233168"/>
                    <a:pt x="12434570" y="2233168"/>
                  </a:cubicBezTo>
                  <a:lnTo>
                    <a:pt x="159512" y="2233168"/>
                  </a:lnTo>
                  <a:cubicBezTo>
                    <a:pt x="71374" y="2233168"/>
                    <a:pt x="0" y="2162048"/>
                    <a:pt x="0" y="2074418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2606782" cy="2245868"/>
            </a:xfrm>
            <a:custGeom>
              <a:avLst/>
              <a:gdLst/>
              <a:ahLst/>
              <a:cxnLst/>
              <a:rect r="r" b="b" t="t" l="l"/>
              <a:pathLst>
                <a:path h="2245868" w="12606782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2440920" y="0"/>
                  </a:lnTo>
                  <a:lnTo>
                    <a:pt x="12440920" y="6350"/>
                  </a:lnTo>
                  <a:lnTo>
                    <a:pt x="12440920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080768"/>
                  </a:lnTo>
                  <a:lnTo>
                    <a:pt x="12600432" y="2080768"/>
                  </a:lnTo>
                  <a:lnTo>
                    <a:pt x="12606782" y="2080768"/>
                  </a:lnTo>
                  <a:cubicBezTo>
                    <a:pt x="12606782" y="2171954"/>
                    <a:pt x="12532487" y="2245868"/>
                    <a:pt x="12440920" y="2245868"/>
                  </a:cubicBezTo>
                  <a:lnTo>
                    <a:pt x="12440920" y="2239518"/>
                  </a:lnTo>
                  <a:lnTo>
                    <a:pt x="12440920" y="2245868"/>
                  </a:lnTo>
                  <a:lnTo>
                    <a:pt x="165862" y="2245868"/>
                  </a:lnTo>
                  <a:lnTo>
                    <a:pt x="165862" y="2239518"/>
                  </a:lnTo>
                  <a:lnTo>
                    <a:pt x="165862" y="2245868"/>
                  </a:lnTo>
                  <a:cubicBezTo>
                    <a:pt x="74295" y="2245868"/>
                    <a:pt x="0" y="2171954"/>
                    <a:pt x="0" y="208076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80768"/>
                  </a:lnTo>
                  <a:lnTo>
                    <a:pt x="6350" y="2080768"/>
                  </a:lnTo>
                  <a:lnTo>
                    <a:pt x="12700" y="2080768"/>
                  </a:lnTo>
                  <a:cubicBezTo>
                    <a:pt x="12700" y="2164969"/>
                    <a:pt x="81280" y="2233168"/>
                    <a:pt x="165862" y="2233168"/>
                  </a:cubicBezTo>
                  <a:lnTo>
                    <a:pt x="12440920" y="2233168"/>
                  </a:lnTo>
                  <a:cubicBezTo>
                    <a:pt x="12525501" y="2233168"/>
                    <a:pt x="12594082" y="2164842"/>
                    <a:pt x="12594082" y="2080768"/>
                  </a:cubicBezTo>
                  <a:lnTo>
                    <a:pt x="12594082" y="165100"/>
                  </a:lnTo>
                  <a:cubicBezTo>
                    <a:pt x="12594082" y="80899"/>
                    <a:pt x="12525501" y="12700"/>
                    <a:pt x="12440920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285280" y="6919466"/>
            <a:ext cx="3721299" cy="493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Ethical AI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85280" y="7497515"/>
            <a:ext cx="8859441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Fairness, transparency, privacy.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2896940"/>
            <a:ext cx="9445526" cy="1908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Next Steps: Actionable Insights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5144690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Select a specific industry problem.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5697439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Formulate a clear problem statement.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2238" y="6250186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Identify necessary data sources.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92238" y="6802934"/>
            <a:ext cx="9445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Begin initial data exploration.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DAGrP6M3YVQ</dc:identifier>
  <dcterms:modified xsi:type="dcterms:W3CDTF">2011-08-01T06:04:30Z</dcterms:modified>
  <cp:revision>1</cp:revision>
  <dc:title>Identifying-Real-World-Data-Science-Problems (3).pptx</dc:title>
</cp:coreProperties>
</file>

<file path=docProps/thumbnail.jpeg>
</file>